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57" r:id="rId5"/>
    <p:sldId id="287" r:id="rId6"/>
    <p:sldId id="288" r:id="rId7"/>
    <p:sldId id="289" r:id="rId8"/>
    <p:sldId id="290" r:id="rId9"/>
    <p:sldId id="388" r:id="rId10"/>
    <p:sldId id="409" r:id="rId11"/>
    <p:sldId id="389" r:id="rId12"/>
    <p:sldId id="390" r:id="rId13"/>
    <p:sldId id="411" r:id="rId14"/>
    <p:sldId id="410" r:id="rId15"/>
    <p:sldId id="391" r:id="rId16"/>
    <p:sldId id="300" r:id="rId17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fr-FR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A3A7"/>
    <a:srgbClr val="EF3C53"/>
    <a:srgbClr val="091932"/>
    <a:srgbClr val="4EB7A0"/>
    <a:srgbClr val="25233F"/>
    <a:srgbClr val="6CD1D4"/>
    <a:srgbClr val="6EBEAF"/>
    <a:srgbClr val="7AC1A3"/>
    <a:srgbClr val="03462A"/>
    <a:srgbClr val="A0D0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E508FBA-0EED-A84A-8FAB-1E2D767057DA}" v="6" dt="2020-04-06T16:17:08.170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69"/>
    <p:restoredTop sz="94558"/>
  </p:normalViewPr>
  <p:slideViewPr>
    <p:cSldViewPr snapToGrid="0" snapToObjects="1">
      <p:cViewPr varScale="1">
        <p:scale>
          <a:sx n="121" d="100"/>
          <a:sy n="121" d="100"/>
        </p:scale>
        <p:origin x="2264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m Goodwin" userId="a3252ba9-8331-4298-b584-834c6b76bce2" providerId="ADAL" clId="{FE508FBA-0EED-A84A-8FAB-1E2D767057DA}"/>
    <pc:docChg chg="undo custSel modSld">
      <pc:chgData name="Sim Goodwin" userId="a3252ba9-8331-4298-b584-834c6b76bce2" providerId="ADAL" clId="{FE508FBA-0EED-A84A-8FAB-1E2D767057DA}" dt="2020-04-06T16:17:08.169" v="19" actId="207"/>
      <pc:docMkLst>
        <pc:docMk/>
      </pc:docMkLst>
      <pc:sldChg chg="modSp">
        <pc:chgData name="Sim Goodwin" userId="a3252ba9-8331-4298-b584-834c6b76bce2" providerId="ADAL" clId="{FE508FBA-0EED-A84A-8FAB-1E2D767057DA}" dt="2020-04-06T16:14:59.749" v="1" actId="14100"/>
        <pc:sldMkLst>
          <pc:docMk/>
          <pc:sldMk cId="355869833" sldId="257"/>
        </pc:sldMkLst>
        <pc:spChg chg="mod">
          <ac:chgData name="Sim Goodwin" userId="a3252ba9-8331-4298-b584-834c6b76bce2" providerId="ADAL" clId="{FE508FBA-0EED-A84A-8FAB-1E2D767057DA}" dt="2020-04-06T16:14:56.230" v="0" actId="14100"/>
          <ac:spMkLst>
            <pc:docMk/>
            <pc:sldMk cId="355869833" sldId="257"/>
            <ac:spMk id="4" creationId="{FA31286A-A9EA-0D46-9A23-F78169150DEF}"/>
          </ac:spMkLst>
        </pc:spChg>
        <pc:spChg chg="mod">
          <ac:chgData name="Sim Goodwin" userId="a3252ba9-8331-4298-b584-834c6b76bce2" providerId="ADAL" clId="{FE508FBA-0EED-A84A-8FAB-1E2D767057DA}" dt="2020-04-06T16:14:59.749" v="1" actId="14100"/>
          <ac:spMkLst>
            <pc:docMk/>
            <pc:sldMk cId="355869833" sldId="257"/>
            <ac:spMk id="5" creationId="{F30D27A6-B684-974E-BCF1-9FAB803EB094}"/>
          </ac:spMkLst>
        </pc:spChg>
      </pc:sldChg>
      <pc:sldChg chg="addSp delSp modSp">
        <pc:chgData name="Sim Goodwin" userId="a3252ba9-8331-4298-b584-834c6b76bce2" providerId="ADAL" clId="{FE508FBA-0EED-A84A-8FAB-1E2D767057DA}" dt="2020-04-06T16:17:08.169" v="19" actId="207"/>
        <pc:sldMkLst>
          <pc:docMk/>
          <pc:sldMk cId="2468242751" sldId="287"/>
        </pc:sldMkLst>
        <pc:spChg chg="add del mod">
          <ac:chgData name="Sim Goodwin" userId="a3252ba9-8331-4298-b584-834c6b76bce2" providerId="ADAL" clId="{FE508FBA-0EED-A84A-8FAB-1E2D767057DA}" dt="2020-04-06T16:16:41.135" v="17" actId="478"/>
          <ac:spMkLst>
            <pc:docMk/>
            <pc:sldMk cId="2468242751" sldId="287"/>
            <ac:spMk id="3" creationId="{F09EBA59-3D4A-014E-9273-2401D092CC49}"/>
          </ac:spMkLst>
        </pc:spChg>
        <pc:spChg chg="add mod">
          <ac:chgData name="Sim Goodwin" userId="a3252ba9-8331-4298-b584-834c6b76bce2" providerId="ADAL" clId="{FE508FBA-0EED-A84A-8FAB-1E2D767057DA}" dt="2020-04-06T16:17:08.169" v="19" actId="207"/>
          <ac:spMkLst>
            <pc:docMk/>
            <pc:sldMk cId="2468242751" sldId="287"/>
            <ac:spMk id="7" creationId="{50D7CE6F-869E-D046-8206-6A53F8CD1455}"/>
          </ac:spMkLst>
        </pc:spChg>
        <pc:spChg chg="del">
          <ac:chgData name="Sim Goodwin" userId="a3252ba9-8331-4298-b584-834c6b76bce2" providerId="ADAL" clId="{FE508FBA-0EED-A84A-8FAB-1E2D767057DA}" dt="2020-04-06T16:16:39.993" v="16" actId="478"/>
          <ac:spMkLst>
            <pc:docMk/>
            <pc:sldMk cId="2468242751" sldId="287"/>
            <ac:spMk id="24" creationId="{A8BAA2BC-2C50-1646-A0CE-372C2B0DE58B}"/>
          </ac:spMkLst>
        </pc:spChg>
      </pc:sldChg>
      <pc:sldChg chg="modSp">
        <pc:chgData name="Sim Goodwin" userId="a3252ba9-8331-4298-b584-834c6b76bce2" providerId="ADAL" clId="{FE508FBA-0EED-A84A-8FAB-1E2D767057DA}" dt="2020-04-06T16:16:18.383" v="14" actId="1076"/>
        <pc:sldMkLst>
          <pc:docMk/>
          <pc:sldMk cId="3000416588" sldId="389"/>
        </pc:sldMkLst>
        <pc:picChg chg="mod">
          <ac:chgData name="Sim Goodwin" userId="a3252ba9-8331-4298-b584-834c6b76bce2" providerId="ADAL" clId="{FE508FBA-0EED-A84A-8FAB-1E2D767057DA}" dt="2020-04-06T16:16:18.383" v="14" actId="1076"/>
          <ac:picMkLst>
            <pc:docMk/>
            <pc:sldMk cId="3000416588" sldId="389"/>
            <ac:picMk id="21" creationId="{3B43BF5F-4ABF-1A4D-83BA-8937E69DACCF}"/>
          </ac:picMkLst>
        </pc:picChg>
      </pc:sldChg>
      <pc:sldChg chg="addSp delSp modSp">
        <pc:chgData name="Sim Goodwin" userId="a3252ba9-8331-4298-b584-834c6b76bce2" providerId="ADAL" clId="{FE508FBA-0EED-A84A-8FAB-1E2D767057DA}" dt="2020-04-06T16:16:28.129" v="15"/>
        <pc:sldMkLst>
          <pc:docMk/>
          <pc:sldMk cId="486931235" sldId="409"/>
        </pc:sldMkLst>
        <pc:spChg chg="add del mod">
          <ac:chgData name="Sim Goodwin" userId="a3252ba9-8331-4298-b584-834c6b76bce2" providerId="ADAL" clId="{FE508FBA-0EED-A84A-8FAB-1E2D767057DA}" dt="2020-04-06T16:15:39.656" v="3" actId="478"/>
          <ac:spMkLst>
            <pc:docMk/>
            <pc:sldMk cId="486931235" sldId="409"/>
            <ac:spMk id="3" creationId="{D3A376E5-6CFD-5B46-9E3C-60FD31E39C97}"/>
          </ac:spMkLst>
        </pc:spChg>
        <pc:spChg chg="add del mod">
          <ac:chgData name="Sim Goodwin" userId="a3252ba9-8331-4298-b584-834c6b76bce2" providerId="ADAL" clId="{FE508FBA-0EED-A84A-8FAB-1E2D767057DA}" dt="2020-04-06T16:16:09.640" v="12" actId="478"/>
          <ac:spMkLst>
            <pc:docMk/>
            <pc:sldMk cId="486931235" sldId="409"/>
            <ac:spMk id="4" creationId="{7085B3E0-12AD-D14E-A318-DB27F8B90827}"/>
          </ac:spMkLst>
        </pc:spChg>
        <pc:spChg chg="add del">
          <ac:chgData name="Sim Goodwin" userId="a3252ba9-8331-4298-b584-834c6b76bce2" providerId="ADAL" clId="{FE508FBA-0EED-A84A-8FAB-1E2D767057DA}" dt="2020-04-06T16:16:04.175" v="10"/>
          <ac:spMkLst>
            <pc:docMk/>
            <pc:sldMk cId="486931235" sldId="409"/>
            <ac:spMk id="5" creationId="{B218547E-6056-ED4D-9A07-304C3C3C8E91}"/>
          </ac:spMkLst>
        </pc:spChg>
        <pc:spChg chg="add">
          <ac:chgData name="Sim Goodwin" userId="a3252ba9-8331-4298-b584-834c6b76bce2" providerId="ADAL" clId="{FE508FBA-0EED-A84A-8FAB-1E2D767057DA}" dt="2020-04-06T16:16:28.129" v="15"/>
          <ac:spMkLst>
            <pc:docMk/>
            <pc:sldMk cId="486931235" sldId="409"/>
            <ac:spMk id="16" creationId="{BADB2B13-7908-AF43-8852-8DEC56C8DBD7}"/>
          </ac:spMkLst>
        </pc:spChg>
        <pc:spChg chg="del">
          <ac:chgData name="Sim Goodwin" userId="a3252ba9-8331-4298-b584-834c6b76bce2" providerId="ADAL" clId="{FE508FBA-0EED-A84A-8FAB-1E2D767057DA}" dt="2020-04-06T16:15:37.980" v="2" actId="478"/>
          <ac:spMkLst>
            <pc:docMk/>
            <pc:sldMk cId="486931235" sldId="409"/>
            <ac:spMk id="26" creationId="{EC365FA9-B241-D546-97F5-EDB33FE0835B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1/7/20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3319859924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9224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862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79874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703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8609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4858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1083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9644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1274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426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fr-FR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fr-FR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fr-FR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fr-FR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fr-FR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  <a:br>
              <a:rPr lang="en-US" dirty="0"/>
            </a:br>
            <a:r>
              <a:rPr lang="fr-FR"/>
              <a:t>Insert - title </a:t>
            </a:r>
            <a:br>
              <a:rPr lang="en-US" dirty="0"/>
            </a:br>
            <a:r>
              <a:rPr lang="fr-FR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fr-FR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 userDrawn="1"/>
        </p:nvGrpSpPr>
        <p:grpSpPr>
          <a:xfrm>
            <a:off x="3095199" y="4614625"/>
            <a:ext cx="1501076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05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Todays learning, point number 1</a:t>
            </a:r>
          </a:p>
          <a:p>
            <a:pPr lvl="0" rtl="0"/>
            <a:r>
              <a:rPr lang="fr-FR"/>
              <a:t>Todays learning, point number 2</a:t>
            </a:r>
          </a:p>
          <a:p>
            <a:pPr lvl="0" rtl="0"/>
            <a:r>
              <a:rPr lang="fr-FR"/>
              <a:t>Todays learning, point number 3</a:t>
            </a:r>
          </a:p>
          <a:p>
            <a:pPr lvl="0" rtl="0"/>
            <a:r>
              <a:rPr lang="fr-FR"/>
              <a:t>Todays learning, point number 4</a:t>
            </a:r>
          </a:p>
          <a:p>
            <a:pPr lvl="0" rtl="0"/>
            <a:r>
              <a:rPr lang="fr-FR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2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microsoft.com/office/2007/relationships/hdphoto" Target="../media/hdphoto1.wdp"/><Relationship Id="rId9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>
            <a:extLst>
              <a:ext uri="{FF2B5EF4-FFF2-40B4-BE49-F238E27FC236}">
                <a16:creationId xmlns:a16="http://schemas.microsoft.com/office/drawing/2014/main" id="{348B8F7E-ECF3-B547-994B-2A41332CCA11}"/>
              </a:ext>
            </a:extLst>
          </p:cNvPr>
          <p:cNvSpPr/>
          <p:nvPr/>
        </p:nvSpPr>
        <p:spPr>
          <a:xfrm>
            <a:off x="2726914" y="-1887770"/>
            <a:ext cx="7964625" cy="7963200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fr-FR" dirty="0"/>
              <a:t>Leçon 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4843" y="3974222"/>
            <a:ext cx="3596673" cy="2231451"/>
          </a:xfrm>
        </p:spPr>
        <p:txBody>
          <a:bodyPr rtlCol="0"/>
          <a:lstStyle/>
          <a:p>
            <a:pPr rtl="0"/>
            <a:r>
              <a:rPr lang="fr-FR" sz="2700" dirty="0"/>
              <a:t>Comment font les humains et les animaux pour avoir suffisamment chaud en Arctique 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868" y="202635"/>
            <a:ext cx="1995491" cy="290342"/>
          </a:xfrm>
          <a:solidFill>
            <a:srgbClr val="8AA3A7"/>
          </a:solidFill>
        </p:spPr>
        <p:txBody>
          <a:bodyPr rtlCol="0"/>
          <a:lstStyle/>
          <a:p>
            <a:pPr rtl="0"/>
            <a:r>
              <a:rPr lang="fr-FR" dirty="0"/>
              <a:t>Océans de glace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7" y="580536"/>
            <a:ext cx="2079574" cy="205021"/>
          </a:xfrm>
          <a:solidFill>
            <a:srgbClr val="8AA3A7"/>
          </a:solidFill>
        </p:spPr>
        <p:txBody>
          <a:bodyPr rtlCol="0"/>
          <a:lstStyle/>
          <a:p>
            <a:pPr rtl="0"/>
            <a:r>
              <a:rPr lang="fr-FR"/>
              <a:t>Enseignement transversal | 7-11 ans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1" name="Shape 20">
            <a:extLst>
              <a:ext uri="{FF2B5EF4-FFF2-40B4-BE49-F238E27FC236}">
                <a16:creationId xmlns:a16="http://schemas.microsoft.com/office/drawing/2014/main" id="{3F2F293B-09D8-9B4E-B693-AA0447B337E1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65F01E8-9BF2-8447-8FD1-056A2EF42CD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80BEDA2-06B1-B14F-89E0-CBAEC59F49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8909" y="415063"/>
            <a:ext cx="6271491" cy="273845"/>
          </a:xfrm>
        </p:spPr>
        <p:txBody>
          <a:bodyPr rtlCol="0"/>
          <a:lstStyle/>
          <a:p>
            <a:pPr rtl="0"/>
            <a:r>
              <a:rPr lang="fr-FR" dirty="0">
                <a:solidFill>
                  <a:schemeClr val="bg2"/>
                </a:solidFill>
                <a:cs typeface="Arial" charset="0"/>
              </a:rPr>
              <a:t>Leçon 4 : Comment font les humains et les animaux pour avoir suffisamment chaud en Arctique ?</a:t>
            </a:r>
            <a:endParaRPr lang="en-US" dirty="0"/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7B9EBCF6-921A-0444-AAFE-354F82DE89CA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F59D0C09-7B96-1A4F-AA63-57815A0AB7E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DB323AE-B1AA-5246-ABA1-AD2829D45F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grpSp>
        <p:nvGrpSpPr>
          <p:cNvPr id="11" name="Group 191">
            <a:extLst>
              <a:ext uri="{FF2B5EF4-FFF2-40B4-BE49-F238E27FC236}">
                <a16:creationId xmlns:a16="http://schemas.microsoft.com/office/drawing/2014/main" id="{9F9EDC6C-4FC2-6F40-81DF-CA1EA39A78EB}"/>
              </a:ext>
            </a:extLst>
          </p:cNvPr>
          <p:cNvGrpSpPr/>
          <p:nvPr/>
        </p:nvGrpSpPr>
        <p:grpSpPr>
          <a:xfrm>
            <a:off x="6997373" y="4521667"/>
            <a:ext cx="1697365" cy="1697365"/>
            <a:chOff x="0" y="0"/>
            <a:chExt cx="3394729" cy="3394729"/>
          </a:xfrm>
        </p:grpSpPr>
        <p:sp>
          <p:nvSpPr>
            <p:cNvPr id="12" name="Shape 189">
              <a:extLst>
                <a:ext uri="{FF2B5EF4-FFF2-40B4-BE49-F238E27FC236}">
                  <a16:creationId xmlns:a16="http://schemas.microsoft.com/office/drawing/2014/main" id="{58378FED-CC55-9541-AA82-8749124D81B3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3" name="Shape 190" descr="Textfeld 23">
              <a:extLst>
                <a:ext uri="{FF2B5EF4-FFF2-40B4-BE49-F238E27FC236}">
                  <a16:creationId xmlns:a16="http://schemas.microsoft.com/office/drawing/2014/main" id="{E03FD49E-89BF-B444-8A10-CD1F8C1F3064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800"/>
                <a:t>Nous devons travailler par </a:t>
              </a:r>
            </a:p>
            <a:p>
              <a:pPr rtl="0"/>
              <a:r>
                <a:rPr lang="fr-FR" sz="1800"/>
                <a:t>-40 °C</a:t>
              </a:r>
              <a:endParaRPr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1622454543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2F3883B-FF2B-A549-A611-71F34FA1574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44001" cy="6874885"/>
          </a:xfrm>
          <a:prstGeom prst="rect">
            <a:avLst/>
          </a:prstGeom>
        </p:spPr>
      </p:pic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2036" y="415063"/>
            <a:ext cx="6188364" cy="273845"/>
          </a:xfrm>
        </p:spPr>
        <p:txBody>
          <a:bodyPr rtlCol="0"/>
          <a:lstStyle/>
          <a:p>
            <a:pPr rtl="0"/>
            <a:r>
              <a:rPr lang="fr-FR" dirty="0">
                <a:solidFill>
                  <a:schemeClr val="bg2"/>
                </a:solidFill>
                <a:cs typeface="Arial" charset="0"/>
              </a:rPr>
              <a:t>Leçon 4 : Comment font les humains et les animaux pour avoir suffisamment chaud en Arctique ?</a:t>
            </a:r>
            <a:endParaRPr lang="en-US" dirty="0"/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7B9EBCF6-921A-0444-AAFE-354F82DE89CA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F59D0C09-7B96-1A4F-AA63-57815A0AB7E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DB323AE-B1AA-5246-ABA1-AD2829D45F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2" name="Pentagon 1">
            <a:extLst>
              <a:ext uri="{FF2B5EF4-FFF2-40B4-BE49-F238E27FC236}">
                <a16:creationId xmlns:a16="http://schemas.microsoft.com/office/drawing/2014/main" id="{8F38555C-E8B0-9C48-9E8C-B15AEE8FF56C}"/>
              </a:ext>
            </a:extLst>
          </p:cNvPr>
          <p:cNvSpPr/>
          <p:nvPr/>
        </p:nvSpPr>
        <p:spPr>
          <a:xfrm>
            <a:off x="923755" y="2543503"/>
            <a:ext cx="4941018" cy="2659118"/>
          </a:xfrm>
          <a:prstGeom prst="homePlat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itle 4">
            <a:extLst>
              <a:ext uri="{FF2B5EF4-FFF2-40B4-BE49-F238E27FC236}">
                <a16:creationId xmlns:a16="http://schemas.microsoft.com/office/drawing/2014/main" id="{6A48FD00-AA96-F842-AEA9-B38981C3D029}"/>
              </a:ext>
            </a:extLst>
          </p:cNvPr>
          <p:cNvSpPr txBox="1">
            <a:spLocks/>
          </p:cNvSpPr>
          <p:nvPr/>
        </p:nvSpPr>
        <p:spPr>
          <a:xfrm>
            <a:off x="1156137" y="2886042"/>
            <a:ext cx="3830533" cy="19759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ctr" rtl="0" hangingPunct="1"/>
            <a:r>
              <a:rPr lang="fr-FR" sz="2400" dirty="0">
                <a:solidFill>
                  <a:srgbClr val="FFFFFF"/>
                </a:solidFill>
              </a:rPr>
              <a:t>Quels « enseignements » ont tiré les vêtements polaires de l’adaptation de </a:t>
            </a:r>
            <a:r>
              <a:rPr lang="fr-FR" sz="2400" dirty="0" err="1">
                <a:solidFill>
                  <a:srgbClr val="FFFFFF"/>
                </a:solidFill>
              </a:rPr>
              <a:t>Tuk</a:t>
            </a:r>
            <a:r>
              <a:rPr lang="fr-FR" sz="2400" dirty="0">
                <a:solidFill>
                  <a:srgbClr val="FFFFFF"/>
                </a:solidFill>
              </a:rPr>
              <a:t> à son milieu naturel ?</a:t>
            </a:r>
          </a:p>
        </p:txBody>
      </p:sp>
    </p:spTree>
    <p:extLst>
      <p:ext uri="{BB962C8B-B14F-4D97-AF65-F5344CB8AC3E}">
        <p14:creationId xmlns:p14="http://schemas.microsoft.com/office/powerpoint/2010/main" val="669188346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0473" y="415063"/>
            <a:ext cx="6229927" cy="273845"/>
          </a:xfrm>
        </p:spPr>
        <p:txBody>
          <a:bodyPr rtlCol="0"/>
          <a:lstStyle/>
          <a:p>
            <a:pPr rtl="0"/>
            <a:r>
              <a:rPr lang="fr-FR" dirty="0">
                <a:solidFill>
                  <a:schemeClr val="bg2"/>
                </a:solidFill>
                <a:cs typeface="Arial" charset="0"/>
              </a:rPr>
              <a:t>Leçon 4 : Comment font les humains et les animaux pour avoir suffisamment chaud en Arctique ?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45A153-E4AE-A04C-B957-30917306E3DB}"/>
              </a:ext>
            </a:extLst>
          </p:cNvPr>
          <p:cNvSpPr txBox="1"/>
          <p:nvPr/>
        </p:nvSpPr>
        <p:spPr>
          <a:xfrm>
            <a:off x="424167" y="2606331"/>
            <a:ext cx="683908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rtl="0"/>
            <a:r>
              <a:rPr lang="fr-FR" sz="1800" b="1">
                <a:solidFill>
                  <a:srgbClr val="25243D"/>
                </a:solidFill>
                <a:latin typeface="Century Gothic Bold"/>
              </a:rPr>
              <a:t>matériau penses-tu être le meilleur isolant 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15393B-1877-4E4A-84F2-C8B7267364CB}"/>
              </a:ext>
            </a:extLst>
          </p:cNvPr>
          <p:cNvSpPr txBox="1"/>
          <p:nvPr/>
        </p:nvSpPr>
        <p:spPr>
          <a:xfrm>
            <a:off x="438977" y="4597947"/>
            <a:ext cx="2240427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rtl="0"/>
            <a:r>
              <a:rPr lang="fr-FR" sz="3400" b="1" dirty="0">
                <a:solidFill>
                  <a:srgbClr val="DC3B4E"/>
                </a:solidFill>
                <a:latin typeface="Century Gothic Bold"/>
              </a:rPr>
              <a:t>Comment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18E1666-A6A6-E048-B69B-5C67FAA3EB0F}"/>
              </a:ext>
            </a:extLst>
          </p:cNvPr>
          <p:cNvSpPr txBox="1"/>
          <p:nvPr/>
        </p:nvSpPr>
        <p:spPr>
          <a:xfrm>
            <a:off x="449263" y="3345134"/>
            <a:ext cx="2230142" cy="53720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rtl="0"/>
            <a:r>
              <a:rPr lang="fr-FR" sz="3400" b="1" dirty="0">
                <a:solidFill>
                  <a:srgbClr val="F3B329"/>
                </a:solidFill>
                <a:latin typeface="Century Gothic Bold"/>
              </a:rPr>
              <a:t>Pourquoi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1737A70-C225-0843-B41C-3E85B9D2C57B}"/>
              </a:ext>
            </a:extLst>
          </p:cNvPr>
          <p:cNvSpPr txBox="1"/>
          <p:nvPr/>
        </p:nvSpPr>
        <p:spPr>
          <a:xfrm>
            <a:off x="449263" y="2116616"/>
            <a:ext cx="3435869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rtl="0"/>
            <a:r>
              <a:rPr lang="fr-FR" sz="3400" b="1" dirty="0">
                <a:solidFill>
                  <a:srgbClr val="19A090"/>
                </a:solidFill>
                <a:latin typeface="Century Gothic Bold"/>
              </a:rPr>
              <a:t>Quel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E70028-17A0-2344-994B-6213B332108E}"/>
              </a:ext>
            </a:extLst>
          </p:cNvPr>
          <p:cNvSpPr txBox="1"/>
          <p:nvPr/>
        </p:nvSpPr>
        <p:spPr>
          <a:xfrm>
            <a:off x="424167" y="5094604"/>
            <a:ext cx="684060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rtl="0"/>
            <a:r>
              <a:rPr lang="fr-FR" sz="1800" b="1">
                <a:solidFill>
                  <a:srgbClr val="25243D"/>
                </a:solidFill>
                <a:latin typeface="Century Gothic Bold"/>
              </a:rPr>
              <a:t>vérifier ton idée ?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F33B951-97C3-D247-A3F5-50FB9341925C}"/>
              </a:ext>
            </a:extLst>
          </p:cNvPr>
          <p:cNvSpPr txBox="1"/>
          <p:nvPr/>
        </p:nvSpPr>
        <p:spPr>
          <a:xfrm>
            <a:off x="438978" y="3843817"/>
            <a:ext cx="684060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rtl="0"/>
            <a:r>
              <a:rPr lang="fr-FR" sz="1800" b="1">
                <a:solidFill>
                  <a:srgbClr val="25243D"/>
                </a:solidFill>
                <a:latin typeface="Century Gothic Bold"/>
              </a:rPr>
              <a:t>penses-tu cela ?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AF62AABD-1F67-6B4C-BB55-DCEA62A508C7}"/>
              </a:ext>
            </a:extLst>
          </p:cNvPr>
          <p:cNvSpPr txBox="1">
            <a:spLocks/>
          </p:cNvSpPr>
          <p:nvPr/>
        </p:nvSpPr>
        <p:spPr>
          <a:xfrm>
            <a:off x="391888" y="1340757"/>
            <a:ext cx="8247857" cy="5516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z="3400" dirty="0"/>
              <a:t>Étude des matériaux</a:t>
            </a:r>
          </a:p>
        </p:txBody>
      </p:sp>
    </p:spTree>
    <p:extLst>
      <p:ext uri="{BB962C8B-B14F-4D97-AF65-F5344CB8AC3E}">
        <p14:creationId xmlns:p14="http://schemas.microsoft.com/office/powerpoint/2010/main" val="4138592077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6211" y="415063"/>
            <a:ext cx="6364189" cy="273845"/>
          </a:xfrm>
        </p:spPr>
        <p:txBody>
          <a:bodyPr rtlCol="0"/>
          <a:lstStyle/>
          <a:p>
            <a:pPr rtl="0"/>
            <a:r>
              <a:rPr lang="fr-FR" dirty="0">
                <a:solidFill>
                  <a:schemeClr val="bg2"/>
                </a:solidFill>
                <a:cs typeface="Arial" charset="0"/>
              </a:rPr>
              <a:t>Leçon 4 : Comment font les humains et les animaux pour avoir suffisamment chaud en Arctique ?</a:t>
            </a:r>
            <a:endParaRPr lang="en-GB" dirty="0">
              <a:solidFill>
                <a:srgbClr val="25243D"/>
              </a:solidFill>
              <a:cs typeface="Arial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8BA65F9-4E57-704F-B4FC-73246782574A}"/>
              </a:ext>
            </a:extLst>
          </p:cNvPr>
          <p:cNvSpPr txBox="1">
            <a:spLocks/>
          </p:cNvSpPr>
          <p:nvPr/>
        </p:nvSpPr>
        <p:spPr>
          <a:xfrm>
            <a:off x="388942" y="1251615"/>
            <a:ext cx="8150902" cy="704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t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z="2800" dirty="0">
                <a:solidFill>
                  <a:srgbClr val="25243D"/>
                </a:solidFill>
              </a:rPr>
              <a:t>Critères de réussite de l’affiche scientifique</a:t>
            </a:r>
          </a:p>
        </p:txBody>
      </p:sp>
      <p:graphicFrame>
        <p:nvGraphicFramePr>
          <p:cNvPr id="5" name="Group 236">
            <a:extLst>
              <a:ext uri="{FF2B5EF4-FFF2-40B4-BE49-F238E27FC236}">
                <a16:creationId xmlns:a16="http://schemas.microsoft.com/office/drawing/2014/main" id="{28AED2A8-E586-8043-B9BA-2CA5AFC537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8461676"/>
              </p:ext>
            </p:extLst>
          </p:nvPr>
        </p:nvGraphicFramePr>
        <p:xfrm>
          <a:off x="2341906" y="2198006"/>
          <a:ext cx="6197938" cy="4389120"/>
        </p:xfrm>
        <a:graphic>
          <a:graphicData uri="http://schemas.openxmlformats.org/drawingml/2006/table">
            <a:tbl>
              <a:tblPr/>
              <a:tblGrid>
                <a:gridCol w="61979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83920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fr-FR" sz="1700" b="1" i="0">
                          <a:solidFill>
                            <a:schemeClr val="bg2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Décrire les conditions de l’Arctique en introduction.</a:t>
                      </a:r>
                      <a:endParaRPr lang="en-GB" sz="1700" b="1" i="0" dirty="0">
                        <a:solidFill>
                          <a:schemeClr val="bg2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700" b="1" i="0">
                          <a:solidFill>
                            <a:schemeClr val="bg2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Expliquer ce que démontrent les résultats en conclusion.</a:t>
                      </a:r>
                      <a:endParaRPr lang="en-GB" sz="1700" b="1" i="0" dirty="0">
                        <a:solidFill>
                          <a:schemeClr val="bg2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39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700" b="1" i="0" dirty="0">
                          <a:solidFill>
                            <a:schemeClr val="bg2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Créer un graphique à partir des résultats.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700" b="1" i="0" dirty="0">
                          <a:solidFill>
                            <a:schemeClr val="bg2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Utiliser les résultats pour justifier la conclusion.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700" b="1" i="0">
                          <a:solidFill>
                            <a:schemeClr val="bg2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Utiliser la conclusion pour choisir le matériau que Tyler devrait utiliser.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baseline="0" dirty="0">
                        <a:solidFill>
                          <a:schemeClr val="bg2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fr-FR" sz="1700" b="1" i="0">
                          <a:solidFill>
                            <a:schemeClr val="bg2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Expliquer les limites du matériau choisi.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US" sz="1700" b="1" i="0" dirty="0">
                        <a:solidFill>
                          <a:schemeClr val="bg2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chemeClr val="bg2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700" b="1" i="0" dirty="0">
                        <a:solidFill>
                          <a:schemeClr val="bg2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90A74A2-2B2B-384C-8F58-2B1F6E42BE1D}"/>
              </a:ext>
            </a:extLst>
          </p:cNvPr>
          <p:cNvSpPr/>
          <p:nvPr/>
        </p:nvSpPr>
        <p:spPr>
          <a:xfrm>
            <a:off x="449263" y="2222500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rgbClr val="1A1A1A"/>
                </a:solidFill>
                <a:latin typeface="Century Gothic Bold"/>
              </a:rPr>
              <a:t>Intermédiaire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051C984E-41C7-C549-ADA3-1CF4EA8E2A60}"/>
              </a:ext>
            </a:extLst>
          </p:cNvPr>
          <p:cNvSpPr/>
          <p:nvPr/>
        </p:nvSpPr>
        <p:spPr>
          <a:xfrm>
            <a:off x="449263" y="3084778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rgbClr val="1A1A1A"/>
                </a:solidFill>
                <a:latin typeface="Century Gothic Bold"/>
              </a:rPr>
              <a:t>Compétent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3A589F76-71CA-EF47-8599-325676269C92}"/>
              </a:ext>
            </a:extLst>
          </p:cNvPr>
          <p:cNvSpPr/>
          <p:nvPr/>
        </p:nvSpPr>
        <p:spPr>
          <a:xfrm>
            <a:off x="449263" y="3976631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chemeClr val="bg1"/>
                </a:solidFill>
                <a:latin typeface="Century Gothic Bold"/>
              </a:rPr>
              <a:t>Expert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D6D3B7F-B1F4-C34C-86FB-4D58F7D98857}"/>
              </a:ext>
            </a:extLst>
          </p:cNvPr>
          <p:cNvSpPr/>
          <p:nvPr/>
        </p:nvSpPr>
        <p:spPr>
          <a:xfrm>
            <a:off x="466182" y="4788909"/>
            <a:ext cx="1450029" cy="484269"/>
          </a:xfrm>
          <a:prstGeom prst="roundRect">
            <a:avLst/>
          </a:prstGeom>
          <a:solidFill>
            <a:srgbClr val="E04F4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rgbClr val="1A1A1A"/>
                </a:solidFill>
                <a:latin typeface="Century Gothic Bold"/>
              </a:rPr>
              <a:t>Avancé</a:t>
            </a:r>
          </a:p>
        </p:txBody>
      </p:sp>
    </p:spTree>
    <p:extLst>
      <p:ext uri="{BB962C8B-B14F-4D97-AF65-F5344CB8AC3E}">
        <p14:creationId xmlns:p14="http://schemas.microsoft.com/office/powerpoint/2010/main" val="53980706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oup 102">
            <a:extLst>
              <a:ext uri="{FF2B5EF4-FFF2-40B4-BE49-F238E27FC236}">
                <a16:creationId xmlns:a16="http://schemas.microsoft.com/office/drawing/2014/main" id="{296D533C-7890-7245-B647-7218D6F171D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1043461"/>
              </p:ext>
            </p:extLst>
          </p:nvPr>
        </p:nvGraphicFramePr>
        <p:xfrm>
          <a:off x="342937" y="2116175"/>
          <a:ext cx="8588411" cy="1749460"/>
        </p:xfrm>
        <a:graphic>
          <a:graphicData uri="http://schemas.openxmlformats.org/drawingml/2006/table">
            <a:tbl>
              <a:tblPr/>
              <a:tblGrid>
                <a:gridCol w="1408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796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94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fr-FR" sz="2400" b="1" i="0" u="none" strike="noStrike" cap="none" normalizeH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 Bold"/>
                          <a:cs typeface="Sketch Block Bold"/>
                        </a:rPr>
                        <a:t>Quest. clés</a:t>
                      </a:r>
                    </a:p>
                  </a:txBody>
                  <a:tcPr marL="91449" marR="91449" marT="45692" marB="45692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lang="fr-FR" sz="2400" b="1" i="0" u="none" strike="noStrike" cap="none" normalizeH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 Bold"/>
                          <a:cs typeface="Sassoon San Slope"/>
                        </a:rPr>
                        <a:t>Comment font les humains et les animaux pour avoir suffisamment c_ _ _ _ en Arctique ?</a:t>
                      </a:r>
                    </a:p>
                  </a:txBody>
                  <a:tcPr marT="45674" marB="45674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E1441FFD-2105-974D-AF21-C75C5F43D317}"/>
              </a:ext>
            </a:extLst>
          </p:cNvPr>
          <p:cNvSpPr txBox="1"/>
          <p:nvPr/>
        </p:nvSpPr>
        <p:spPr>
          <a:xfrm>
            <a:off x="406733" y="1312551"/>
            <a:ext cx="520309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r-FR" sz="3400" b="1">
                <a:solidFill>
                  <a:srgbClr val="25243D"/>
                </a:solidFill>
                <a:latin typeface="Century Gothic Bold"/>
                <a:cs typeface="Akzidenz Grotesk BE Cn"/>
              </a:rPr>
              <a:t>Leçon 4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0D7CE6F-869E-D046-8206-6A53F8CD1455}"/>
              </a:ext>
            </a:extLst>
          </p:cNvPr>
          <p:cNvSpPr txBox="1">
            <a:spLocks/>
          </p:cNvSpPr>
          <p:nvPr/>
        </p:nvSpPr>
        <p:spPr>
          <a:xfrm>
            <a:off x="2008909" y="438820"/>
            <a:ext cx="6271491" cy="2443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dirty="0">
                <a:solidFill>
                  <a:schemeClr val="bg2"/>
                </a:solidFill>
                <a:cs typeface="Arial" charset="0"/>
              </a:rPr>
              <a:t>Leçon 4 : Comment font les humains et les animaux pour avoir suffisamment chaud en Arctique ?</a:t>
            </a:r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242751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0713" y="415063"/>
            <a:ext cx="6389688" cy="273845"/>
          </a:xfrm>
        </p:spPr>
        <p:txBody>
          <a:bodyPr rtlCol="0"/>
          <a:lstStyle/>
          <a:p>
            <a:pPr rtl="0"/>
            <a:r>
              <a:rPr lang="fr-FR" dirty="0">
                <a:solidFill>
                  <a:schemeClr val="bg2"/>
                </a:solidFill>
                <a:cs typeface="Arial" charset="0"/>
              </a:rPr>
              <a:t>Leçon 4 : Comment font les humains et les animaux pour avoir suffisamment chaud en Arctique ?</a:t>
            </a:r>
            <a:endParaRPr lang="en-US" dirty="0"/>
          </a:p>
        </p:txBody>
      </p:sp>
      <p:graphicFrame>
        <p:nvGraphicFramePr>
          <p:cNvPr id="12" name="Group 236">
            <a:extLst>
              <a:ext uri="{FF2B5EF4-FFF2-40B4-BE49-F238E27FC236}">
                <a16:creationId xmlns:a16="http://schemas.microsoft.com/office/drawing/2014/main" id="{9E1BB4CF-6CF9-9A40-A1DD-E0DD29CC8D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1839976"/>
              </p:ext>
            </p:extLst>
          </p:nvPr>
        </p:nvGraphicFramePr>
        <p:xfrm>
          <a:off x="2341906" y="2222500"/>
          <a:ext cx="7216776" cy="5212080"/>
        </p:xfrm>
        <a:graphic>
          <a:graphicData uri="http://schemas.openxmlformats.org/drawingml/2006/table">
            <a:tbl>
              <a:tblPr/>
              <a:tblGrid>
                <a:gridCol w="72167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839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8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Mesurer la température.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8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Situer l’Arctique sur une carte.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39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8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Expliquer les résultats obtenus.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8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Décrire les conditions de l’Arctique.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9456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8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Créer un graphique à partir des résultats.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8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Utiliser les résultats pour justifier la conclusion.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fr-FR" sz="18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Utiliser la conclusion pour donner son opinion.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fr-FR" sz="18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Expliquer les limites du matériau choisi.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937EE2D9-AA3A-5145-9AD8-D6416975E5A5}"/>
              </a:ext>
            </a:extLst>
          </p:cNvPr>
          <p:cNvSpPr/>
          <p:nvPr/>
        </p:nvSpPr>
        <p:spPr>
          <a:xfrm>
            <a:off x="449263" y="2222500"/>
            <a:ext cx="1450028" cy="484269"/>
          </a:xfrm>
          <a:prstGeom prst="roundRect">
            <a:avLst/>
          </a:prstGeom>
          <a:noFill/>
          <a:ln w="38100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rgbClr val="1A1A1A"/>
                </a:solidFill>
                <a:latin typeface="Century Gothic Bold"/>
              </a:rPr>
              <a:t>Novice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8E015739-776C-384B-82B4-3867A8C6D30F}"/>
              </a:ext>
            </a:extLst>
          </p:cNvPr>
          <p:cNvSpPr/>
          <p:nvPr/>
        </p:nvSpPr>
        <p:spPr>
          <a:xfrm>
            <a:off x="449263" y="3123448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rgbClr val="1A1A1A"/>
                </a:solidFill>
                <a:latin typeface="Century Gothic Bold"/>
              </a:rPr>
              <a:t>Intermédiaire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043224D8-30C8-8E4D-8B00-4AF13782911E}"/>
              </a:ext>
            </a:extLst>
          </p:cNvPr>
          <p:cNvSpPr/>
          <p:nvPr/>
        </p:nvSpPr>
        <p:spPr>
          <a:xfrm>
            <a:off x="449263" y="4018384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rgbClr val="1A1A1A"/>
                </a:solidFill>
                <a:latin typeface="Century Gothic Bold"/>
              </a:rPr>
              <a:t>Compétent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00A93049-BE84-F44A-A03F-E9BFC1BFA0BC}"/>
              </a:ext>
            </a:extLst>
          </p:cNvPr>
          <p:cNvSpPr/>
          <p:nvPr/>
        </p:nvSpPr>
        <p:spPr>
          <a:xfrm>
            <a:off x="449263" y="4836756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chemeClr val="bg1"/>
                </a:solidFill>
                <a:latin typeface="Century Gothic Bold"/>
              </a:rPr>
              <a:t>Expert</a:t>
            </a:r>
          </a:p>
        </p:txBody>
      </p:sp>
      <p:sp>
        <p:nvSpPr>
          <p:cNvPr id="17" name="Title 6">
            <a:extLst>
              <a:ext uri="{FF2B5EF4-FFF2-40B4-BE49-F238E27FC236}">
                <a16:creationId xmlns:a16="http://schemas.microsoft.com/office/drawing/2014/main" id="{6536B921-41CC-734E-813C-151F0FA695BA}"/>
              </a:ext>
            </a:extLst>
          </p:cNvPr>
          <p:cNvSpPr txBox="1">
            <a:spLocks/>
          </p:cNvSpPr>
          <p:nvPr/>
        </p:nvSpPr>
        <p:spPr>
          <a:xfrm>
            <a:off x="416605" y="1355336"/>
            <a:ext cx="5204619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z="3400">
                <a:solidFill>
                  <a:srgbClr val="25243D"/>
                </a:solidFill>
              </a:rPr>
              <a:t>Résultats</a:t>
            </a:r>
            <a:endParaRPr lang="en-GB" sz="3400" dirty="0">
              <a:solidFill>
                <a:srgbClr val="25243D"/>
              </a:solidFill>
            </a:endParaRP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751A4B14-E18E-CE47-BC54-D138283FD1C5}"/>
              </a:ext>
            </a:extLst>
          </p:cNvPr>
          <p:cNvSpPr/>
          <p:nvPr/>
        </p:nvSpPr>
        <p:spPr>
          <a:xfrm>
            <a:off x="466182" y="5412272"/>
            <a:ext cx="1450029" cy="484269"/>
          </a:xfrm>
          <a:prstGeom prst="roundRect">
            <a:avLst/>
          </a:prstGeom>
          <a:solidFill>
            <a:srgbClr val="E04F4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rgbClr val="1A1A1A"/>
                </a:solidFill>
                <a:latin typeface="Century Gothic Bold"/>
              </a:rPr>
              <a:t>Avancé</a:t>
            </a:r>
          </a:p>
        </p:txBody>
      </p:sp>
    </p:spTree>
    <p:extLst>
      <p:ext uri="{BB962C8B-B14F-4D97-AF65-F5344CB8AC3E}">
        <p14:creationId xmlns:p14="http://schemas.microsoft.com/office/powerpoint/2010/main" val="214104343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5524" y="415063"/>
            <a:ext cx="6344877" cy="273845"/>
          </a:xfrm>
        </p:spPr>
        <p:txBody>
          <a:bodyPr rtlCol="0"/>
          <a:lstStyle/>
          <a:p>
            <a:pPr rtl="0"/>
            <a:r>
              <a:rPr lang="fr-FR" dirty="0">
                <a:solidFill>
                  <a:schemeClr val="bg2"/>
                </a:solidFill>
                <a:cs typeface="Arial" charset="0"/>
              </a:rPr>
              <a:t>Leçon 4 : Comment font les humains et les animaux pour avoir suffisamment chaud en Arctique ?</a:t>
            </a:r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7C6120B9-8FB3-2345-9DBD-80882AD81CFE}"/>
              </a:ext>
            </a:extLst>
          </p:cNvPr>
          <p:cNvSpPr txBox="1">
            <a:spLocks/>
          </p:cNvSpPr>
          <p:nvPr/>
        </p:nvSpPr>
        <p:spPr>
          <a:xfrm>
            <a:off x="434052" y="1292788"/>
            <a:ext cx="5204619" cy="6556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z="3400">
                <a:solidFill>
                  <a:srgbClr val="25243D"/>
                </a:solidFill>
              </a:rPr>
              <a:t>L’Arctique</a:t>
            </a:r>
            <a:endParaRPr lang="en-GB" sz="3400" dirty="0">
              <a:solidFill>
                <a:srgbClr val="25243D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3966DA4-3A93-3B48-9381-6005BF952F1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5524" y="1415185"/>
            <a:ext cx="5236440" cy="523644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DFAAE03-676B-AC42-88C9-0C263DB9ED51}"/>
              </a:ext>
            </a:extLst>
          </p:cNvPr>
          <p:cNvSpPr/>
          <p:nvPr/>
        </p:nvSpPr>
        <p:spPr>
          <a:xfrm>
            <a:off x="3952799" y="4946797"/>
            <a:ext cx="572593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fr-FR" sz="2400" b="1">
                <a:solidFill>
                  <a:srgbClr val="25243D"/>
                </a:solidFill>
                <a:latin typeface="Century Gothic Bold"/>
              </a:rPr>
              <a:t>Royaume-Uni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A83F11F-72FB-8448-9FC0-13DA60A3DAF1}"/>
              </a:ext>
            </a:extLst>
          </p:cNvPr>
          <p:cNvSpPr/>
          <p:nvPr/>
        </p:nvSpPr>
        <p:spPr>
          <a:xfrm>
            <a:off x="5330633" y="3900923"/>
            <a:ext cx="1093569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fr-FR" sz="2400" b="1">
                <a:solidFill>
                  <a:srgbClr val="25243D"/>
                </a:solidFill>
                <a:latin typeface="Century Gothic Bold"/>
              </a:rPr>
              <a:t>Russie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B920F31-D8DB-D84C-9E17-B5AC7FD80653}"/>
              </a:ext>
            </a:extLst>
          </p:cNvPr>
          <p:cNvSpPr/>
          <p:nvPr/>
        </p:nvSpPr>
        <p:spPr>
          <a:xfrm>
            <a:off x="2529011" y="3320994"/>
            <a:ext cx="1423788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fr-FR" sz="2400" b="1" dirty="0">
                <a:solidFill>
                  <a:srgbClr val="25243D"/>
                </a:solidFill>
                <a:latin typeface="Century Gothic Bold"/>
              </a:rPr>
              <a:t>Canada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814EDD0-6BF0-FC4C-8C59-92076561F71D}"/>
              </a:ext>
            </a:extLst>
          </p:cNvPr>
          <p:cNvSpPr/>
          <p:nvPr/>
        </p:nvSpPr>
        <p:spPr>
          <a:xfrm>
            <a:off x="2822227" y="4425480"/>
            <a:ext cx="1784463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fr-FR" sz="2400" b="1">
                <a:solidFill>
                  <a:srgbClr val="25243D"/>
                </a:solidFill>
                <a:latin typeface="Century Gothic Bold"/>
              </a:rPr>
              <a:t>Groenland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6730EEF-7ABC-324C-87EA-ECB8D8BD15E8}"/>
              </a:ext>
            </a:extLst>
          </p:cNvPr>
          <p:cNvSpPr>
            <a:spLocks noChangeAspect="1"/>
          </p:cNvSpPr>
          <p:nvPr/>
        </p:nvSpPr>
        <p:spPr>
          <a:xfrm>
            <a:off x="3814686" y="3290836"/>
            <a:ext cx="1477168" cy="1477168"/>
          </a:xfrm>
          <a:prstGeom prst="ellipse">
            <a:avLst/>
          </a:prstGeom>
          <a:noFill/>
          <a:ln>
            <a:solidFill>
              <a:srgbClr val="DD3A4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FCDE49C-577D-4940-B190-411C2A93C788}"/>
              </a:ext>
            </a:extLst>
          </p:cNvPr>
          <p:cNvSpPr/>
          <p:nvPr/>
        </p:nvSpPr>
        <p:spPr>
          <a:xfrm>
            <a:off x="4914965" y="3045182"/>
            <a:ext cx="2037737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fr-FR" sz="2400" b="1">
                <a:solidFill>
                  <a:srgbClr val="DD3A4F"/>
                </a:solidFill>
                <a:latin typeface="Century Gothic Bold"/>
              </a:rPr>
              <a:t>Cercle arctique</a:t>
            </a:r>
            <a:endParaRPr lang="en-GB" sz="2400" b="1" dirty="0">
              <a:solidFill>
                <a:srgbClr val="DD3A4F"/>
              </a:solidFill>
              <a:latin typeface="Century Gothic Bold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03FC06-663F-0546-99B6-F802B9E24858}"/>
              </a:ext>
            </a:extLst>
          </p:cNvPr>
          <p:cNvSpPr/>
          <p:nvPr/>
        </p:nvSpPr>
        <p:spPr>
          <a:xfrm>
            <a:off x="3927123" y="3572424"/>
            <a:ext cx="1225015" cy="83099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 rtl="0"/>
            <a:r>
              <a:rPr lang="fr-FR" sz="2400" b="1">
                <a:solidFill>
                  <a:srgbClr val="4EACC5"/>
                </a:solidFill>
                <a:latin typeface="Century Gothic Bold"/>
              </a:rPr>
              <a:t>Océan</a:t>
            </a:r>
          </a:p>
          <a:p>
            <a:pPr algn="ctr" rtl="0"/>
            <a:r>
              <a:rPr lang="fr-FR" sz="2400" b="1">
                <a:solidFill>
                  <a:srgbClr val="4EACC5"/>
                </a:solidFill>
                <a:latin typeface="Century Gothic Bold"/>
              </a:rPr>
              <a:t>Arctique</a:t>
            </a:r>
            <a:endParaRPr lang="en-GB" sz="2400" b="1" dirty="0">
              <a:solidFill>
                <a:srgbClr val="4EACC5"/>
              </a:solidFill>
              <a:latin typeface="Century Gothic Bold"/>
            </a:endParaRPr>
          </a:p>
        </p:txBody>
      </p:sp>
    </p:spTree>
    <p:extLst>
      <p:ext uri="{BB962C8B-B14F-4D97-AF65-F5344CB8AC3E}">
        <p14:creationId xmlns:p14="http://schemas.microsoft.com/office/powerpoint/2010/main" val="153862027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3491" y="438820"/>
            <a:ext cx="6326910" cy="244352"/>
          </a:xfrm>
        </p:spPr>
        <p:txBody>
          <a:bodyPr rtlCol="0"/>
          <a:lstStyle/>
          <a:p>
            <a:pPr rtl="0"/>
            <a:r>
              <a:rPr lang="fr-FR" dirty="0">
                <a:solidFill>
                  <a:schemeClr val="tx1"/>
                </a:solidFill>
                <a:cs typeface="Arial" charset="0"/>
              </a:rPr>
              <a:t>Leçon 4 : Comment font les humains et les animaux pour avoir suffisamment chaud en Arctique 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C4FF3736-65D1-6A43-AAD5-0C4C169DDDBA}"/>
              </a:ext>
            </a:extLst>
          </p:cNvPr>
          <p:cNvSpPr txBox="1">
            <a:spLocks/>
          </p:cNvSpPr>
          <p:nvPr/>
        </p:nvSpPr>
        <p:spPr>
          <a:xfrm>
            <a:off x="391889" y="999332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z="3400" dirty="0">
                <a:solidFill>
                  <a:schemeClr val="tx1"/>
                </a:solidFill>
              </a:rPr>
              <a:t>Présentation de Tyler Fish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362812-0555-1245-AE17-7B2E49B157B0}"/>
              </a:ext>
            </a:extLst>
          </p:cNvPr>
          <p:cNvSpPr txBox="1"/>
          <p:nvPr/>
        </p:nvSpPr>
        <p:spPr>
          <a:xfrm>
            <a:off x="4572000" y="2241629"/>
            <a:ext cx="4122738" cy="30008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rtl="0"/>
            <a:r>
              <a:rPr lang="fr-FR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  <a:t>Bonjour à tous, je m’appelle Tyler et je suis responsable de tout l’équipement que l’on emmène avec nous en Arctique.</a:t>
            </a:r>
          </a:p>
          <a:p>
            <a:pPr rtl="0"/>
            <a:endParaRPr lang="en-US" sz="1600" b="1" dirty="0">
              <a:solidFill>
                <a:srgbClr val="FFFFFF"/>
              </a:solidFill>
              <a:latin typeface="Century Gothic" panose="020B0502020202020204" pitchFamily="34" charset="0"/>
            </a:endParaRPr>
          </a:p>
          <a:p>
            <a:pPr rtl="0"/>
            <a:r>
              <a:rPr lang="fr-FR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  <a:t>La survie dans les conditions extrêmes de l’Arctique est très difficile et nous avons besoin d’un équipement très complet pour nous aider à survivre.</a:t>
            </a:r>
            <a:br>
              <a:rPr lang="en-US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</a:br>
            <a:br>
              <a:rPr lang="en-US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</a:br>
            <a:r>
              <a:rPr lang="fr-FR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  <a:t>L’une des caractéristiques les plus importantes que je recherche dans les matériaux est leur capacité d’isolation. Je vous invite aujourd’hui à étudier les différents matériaux pour voir le niveau d’isolation qu’ils offrent.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C407D67-9EB8-2340-9FAA-9B85AFA7C3A0}"/>
              </a:ext>
            </a:extLst>
          </p:cNvPr>
          <p:cNvSpPr/>
          <p:nvPr/>
        </p:nvSpPr>
        <p:spPr>
          <a:xfrm>
            <a:off x="960691" y="2241551"/>
            <a:ext cx="3042508" cy="3041999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68278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1" y="415063"/>
            <a:ext cx="6299200" cy="273845"/>
          </a:xfrm>
        </p:spPr>
        <p:txBody>
          <a:bodyPr rtlCol="0"/>
          <a:lstStyle/>
          <a:p>
            <a:pPr rtl="0"/>
            <a:r>
              <a:rPr lang="fr-FR" dirty="0">
                <a:solidFill>
                  <a:schemeClr val="bg2"/>
                </a:solidFill>
                <a:cs typeface="Arial" charset="0"/>
              </a:rPr>
              <a:t>Leçon 4 : Comment font les humains et les animaux pour avoir suffisamment chaud en Arctique ?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2F093C-CF8C-A54C-BCC0-ED9134617E1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61" b="90332" l="0" r="90000">
                        <a14:foregroundMark x1="84507" y1="34912" x2="86782" y2="41001"/>
                        <a14:foregroundMark x1="9766" y1="82617" x2="24453" y2="90332"/>
                        <a14:foregroundMark x1="36250" y1="86035" x2="56875" y2="87109"/>
                        <a14:foregroundMark x1="57656" y1="86523" x2="71328" y2="84570"/>
                        <a14:foregroundMark x1="72578" y1="85156" x2="72891" y2="80566"/>
                        <a14:foregroundMark x1="57500" y1="88379" x2="71641" y2="863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4966" y="4266648"/>
            <a:ext cx="3379677" cy="2703742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F9B1BB29-455B-9A4F-AF97-FFB53425B928}"/>
              </a:ext>
            </a:extLst>
          </p:cNvPr>
          <p:cNvSpPr txBox="1">
            <a:spLocks/>
          </p:cNvSpPr>
          <p:nvPr/>
        </p:nvSpPr>
        <p:spPr>
          <a:xfrm>
            <a:off x="358351" y="1087299"/>
            <a:ext cx="8247857" cy="5516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z="2800" dirty="0"/>
              <a:t>Vêtements polaires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EBC53D-352E-5646-8B7F-136435F1B54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92792" y="2664470"/>
            <a:ext cx="974046" cy="17046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53F1A76-7BEC-2B48-B00B-1FC147AFDB3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73865" y="1991213"/>
            <a:ext cx="1137765" cy="33801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2940DA0-F593-B34B-BF3B-447DE73491F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12018" y="1314590"/>
            <a:ext cx="1725329" cy="24248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3DD3557-4CE5-F04B-B458-B8422713E4FE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0660" y="4988732"/>
            <a:ext cx="1248555" cy="170340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4FADE10-E0A6-1843-9B71-B59B04EC435F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04007" y="854902"/>
            <a:ext cx="2127069" cy="296500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ED4C770-F7D3-B745-80B3-86E89D5CDF30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610" y="2681127"/>
            <a:ext cx="1574307" cy="4350216"/>
          </a:xfrm>
          <a:prstGeom prst="rect">
            <a:avLst/>
          </a:prstGeom>
        </p:spPr>
      </p:pic>
      <p:sp>
        <p:nvSpPr>
          <p:cNvPr id="13" name="Shape 246">
            <a:extLst>
              <a:ext uri="{FF2B5EF4-FFF2-40B4-BE49-F238E27FC236}">
                <a16:creationId xmlns:a16="http://schemas.microsoft.com/office/drawing/2014/main" id="{13773843-632E-5E43-88C5-F465E86DB2A2}"/>
              </a:ext>
            </a:extLst>
          </p:cNvPr>
          <p:cNvSpPr/>
          <p:nvPr/>
        </p:nvSpPr>
        <p:spPr>
          <a:xfrm flipH="1">
            <a:off x="5878286" y="3647084"/>
            <a:ext cx="2114550" cy="1309337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4" name="Shape 246">
            <a:extLst>
              <a:ext uri="{FF2B5EF4-FFF2-40B4-BE49-F238E27FC236}">
                <a16:creationId xmlns:a16="http://schemas.microsoft.com/office/drawing/2014/main" id="{449EF32B-63A6-8649-851D-C29EBFBAA78D}"/>
              </a:ext>
            </a:extLst>
          </p:cNvPr>
          <p:cNvSpPr/>
          <p:nvPr/>
        </p:nvSpPr>
        <p:spPr>
          <a:xfrm flipH="1">
            <a:off x="5207674" y="5939035"/>
            <a:ext cx="2223401" cy="29058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5" name="Shape 246">
            <a:extLst>
              <a:ext uri="{FF2B5EF4-FFF2-40B4-BE49-F238E27FC236}">
                <a16:creationId xmlns:a16="http://schemas.microsoft.com/office/drawing/2014/main" id="{07E1554A-35DF-B244-A04D-87C63943304D}"/>
              </a:ext>
            </a:extLst>
          </p:cNvPr>
          <p:cNvSpPr/>
          <p:nvPr/>
        </p:nvSpPr>
        <p:spPr>
          <a:xfrm flipH="1">
            <a:off x="4937347" y="3589419"/>
            <a:ext cx="940939" cy="1367002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6" name="Shape 246">
            <a:extLst>
              <a:ext uri="{FF2B5EF4-FFF2-40B4-BE49-F238E27FC236}">
                <a16:creationId xmlns:a16="http://schemas.microsoft.com/office/drawing/2014/main" id="{EBBBC0B7-B248-FF4B-B1F9-C905452590AF}"/>
              </a:ext>
            </a:extLst>
          </p:cNvPr>
          <p:cNvSpPr/>
          <p:nvPr/>
        </p:nvSpPr>
        <p:spPr>
          <a:xfrm>
            <a:off x="4188279" y="3282043"/>
            <a:ext cx="441726" cy="1815902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7" name="Shape 246">
            <a:extLst>
              <a:ext uri="{FF2B5EF4-FFF2-40B4-BE49-F238E27FC236}">
                <a16:creationId xmlns:a16="http://schemas.microsoft.com/office/drawing/2014/main" id="{7077D4CF-9ADA-8B48-A2BC-E17E38D052CC}"/>
              </a:ext>
            </a:extLst>
          </p:cNvPr>
          <p:cNvSpPr/>
          <p:nvPr/>
        </p:nvSpPr>
        <p:spPr>
          <a:xfrm>
            <a:off x="2635489" y="4369168"/>
            <a:ext cx="733665" cy="1076417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8" name="Shape 246">
            <a:extLst>
              <a:ext uri="{FF2B5EF4-FFF2-40B4-BE49-F238E27FC236}">
                <a16:creationId xmlns:a16="http://schemas.microsoft.com/office/drawing/2014/main" id="{B5D06C8D-044D-284E-AE96-1047E076BB17}"/>
              </a:ext>
            </a:extLst>
          </p:cNvPr>
          <p:cNvSpPr/>
          <p:nvPr/>
        </p:nvSpPr>
        <p:spPr>
          <a:xfrm>
            <a:off x="1404257" y="5445585"/>
            <a:ext cx="1747158" cy="626355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/>
          </a:p>
        </p:txBody>
      </p:sp>
    </p:spTree>
    <p:extLst>
      <p:ext uri="{BB962C8B-B14F-4D97-AF65-F5344CB8AC3E}">
        <p14:creationId xmlns:p14="http://schemas.microsoft.com/office/powerpoint/2010/main" val="273381709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373C7EAA-ED01-B541-9BEF-07954993FA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8" name="Group 191">
            <a:extLst>
              <a:ext uri="{FF2B5EF4-FFF2-40B4-BE49-F238E27FC236}">
                <a16:creationId xmlns:a16="http://schemas.microsoft.com/office/drawing/2014/main" id="{548DF430-BF30-474A-9FF8-E62A7991B058}"/>
              </a:ext>
            </a:extLst>
          </p:cNvPr>
          <p:cNvGrpSpPr/>
          <p:nvPr/>
        </p:nvGrpSpPr>
        <p:grpSpPr>
          <a:xfrm>
            <a:off x="6997373" y="4521667"/>
            <a:ext cx="1697365" cy="1697365"/>
            <a:chOff x="0" y="0"/>
            <a:chExt cx="3394729" cy="3394729"/>
          </a:xfrm>
        </p:grpSpPr>
        <p:sp>
          <p:nvSpPr>
            <p:cNvPr id="19" name="Shape 189">
              <a:extLst>
                <a:ext uri="{FF2B5EF4-FFF2-40B4-BE49-F238E27FC236}">
                  <a16:creationId xmlns:a16="http://schemas.microsoft.com/office/drawing/2014/main" id="{825E1646-8142-7846-BF04-15E7A3402058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20" name="Shape 190" descr="Textfeld 23">
              <a:extLst>
                <a:ext uri="{FF2B5EF4-FFF2-40B4-BE49-F238E27FC236}">
                  <a16:creationId xmlns:a16="http://schemas.microsoft.com/office/drawing/2014/main" id="{B76CABBC-13DB-AE4C-AA20-37AAF39F44BA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800"/>
                <a:t>La neige et la glace se collent sur nous</a:t>
              </a:r>
              <a:endParaRPr sz="1800" dirty="0"/>
            </a:p>
          </p:txBody>
        </p:sp>
      </p:grpSp>
      <p:sp>
        <p:nvSpPr>
          <p:cNvPr id="13" name="Shape 28">
            <a:extLst>
              <a:ext uri="{FF2B5EF4-FFF2-40B4-BE49-F238E27FC236}">
                <a16:creationId xmlns:a16="http://schemas.microsoft.com/office/drawing/2014/main" id="{753E4F7A-C8E0-2E47-AE73-E2026094AB24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2E8EFB3-95CA-7E46-A1C8-B1C4C65E84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7C3EC1E-1214-DB4E-BCB3-02194426140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BADB2B13-7908-AF43-8852-8DEC56C8DBD7}"/>
              </a:ext>
            </a:extLst>
          </p:cNvPr>
          <p:cNvSpPr txBox="1">
            <a:spLocks/>
          </p:cNvSpPr>
          <p:nvPr/>
        </p:nvSpPr>
        <p:spPr>
          <a:xfrm>
            <a:off x="2008909" y="438820"/>
            <a:ext cx="6271491" cy="2443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dirty="0">
                <a:solidFill>
                  <a:schemeClr val="tx1"/>
                </a:solidFill>
                <a:cs typeface="Arial" charset="0"/>
              </a:rPr>
              <a:t>Leçon 4 : Comment font les humains et les animaux pour avoir suffisamment chaud en Arctique 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931235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B43BF5F-4ABF-1A4D-83BA-8937E69DACC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82932" y="0"/>
            <a:ext cx="10483570" cy="6858001"/>
          </a:xfrm>
          <a:prstGeom prst="rect">
            <a:avLst/>
          </a:prstGeom>
        </p:spPr>
      </p:pic>
      <p:sp>
        <p:nvSpPr>
          <p:cNvPr id="30" name="Shape 28">
            <a:extLst>
              <a:ext uri="{FF2B5EF4-FFF2-40B4-BE49-F238E27FC236}">
                <a16:creationId xmlns:a16="http://schemas.microsoft.com/office/drawing/2014/main" id="{7B2031F1-6300-A44A-A369-F36C085EC3B6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7B6B066-5A4C-C045-B95B-B5EEA0C0F6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93916CA-B085-7C4F-83C5-20E220369A3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grpSp>
        <p:nvGrpSpPr>
          <p:cNvPr id="34" name="Group 191">
            <a:extLst>
              <a:ext uri="{FF2B5EF4-FFF2-40B4-BE49-F238E27FC236}">
                <a16:creationId xmlns:a16="http://schemas.microsoft.com/office/drawing/2014/main" id="{1AE4A3C2-ACA7-CA48-A093-53DD79D438EA}"/>
              </a:ext>
            </a:extLst>
          </p:cNvPr>
          <p:cNvGrpSpPr/>
          <p:nvPr/>
        </p:nvGrpSpPr>
        <p:grpSpPr>
          <a:xfrm>
            <a:off x="6645848" y="4109545"/>
            <a:ext cx="2109487" cy="2109487"/>
            <a:chOff x="0" y="0"/>
            <a:chExt cx="3394729" cy="3394729"/>
          </a:xfrm>
        </p:grpSpPr>
        <p:sp>
          <p:nvSpPr>
            <p:cNvPr id="35" name="Shape 189">
              <a:extLst>
                <a:ext uri="{FF2B5EF4-FFF2-40B4-BE49-F238E27FC236}">
                  <a16:creationId xmlns:a16="http://schemas.microsoft.com/office/drawing/2014/main" id="{F0EFB01C-1AA1-B14E-9E35-1D0BE9857BE7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36" name="Shape 190" descr="Textfeld 23">
              <a:extLst>
                <a:ext uri="{FF2B5EF4-FFF2-40B4-BE49-F238E27FC236}">
                  <a16:creationId xmlns:a16="http://schemas.microsoft.com/office/drawing/2014/main" id="{C5F57750-FE92-C14D-8A67-F31EA233F21F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800"/>
                <a:t>Notre souffle gèle autour de notre sac de couchage</a:t>
              </a:r>
              <a:endParaRPr sz="1800" dirty="0"/>
            </a:p>
          </p:txBody>
        </p:sp>
      </p:grpSp>
      <p:sp>
        <p:nvSpPr>
          <p:cNvPr id="38" name="Title 1">
            <a:extLst>
              <a:ext uri="{FF2B5EF4-FFF2-40B4-BE49-F238E27FC236}">
                <a16:creationId xmlns:a16="http://schemas.microsoft.com/office/drawing/2014/main" id="{3C4DF889-9D1B-FC45-A8AC-E84CDAD945BC}"/>
              </a:ext>
            </a:extLst>
          </p:cNvPr>
          <p:cNvSpPr txBox="1">
            <a:spLocks/>
          </p:cNvSpPr>
          <p:nvPr/>
        </p:nvSpPr>
        <p:spPr>
          <a:xfrm>
            <a:off x="2008909" y="438820"/>
            <a:ext cx="6271491" cy="2443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dirty="0">
                <a:solidFill>
                  <a:schemeClr val="tx1"/>
                </a:solidFill>
                <a:cs typeface="Arial" charset="0"/>
              </a:rPr>
              <a:t>Leçon 4 : Comment font les humains et les animaux pour avoir suffisamment chaud en Arctique 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416588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E01BBF1D-38AE-0943-BE6C-E77E426D789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70925" y="0"/>
            <a:ext cx="10485850" cy="6858001"/>
          </a:xfrm>
          <a:prstGeom prst="rect">
            <a:avLst/>
          </a:prstGeom>
        </p:spPr>
      </p:pic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3491" y="415063"/>
            <a:ext cx="6326909" cy="273845"/>
          </a:xfrm>
        </p:spPr>
        <p:txBody>
          <a:bodyPr rtlCol="0"/>
          <a:lstStyle/>
          <a:p>
            <a:pPr rtl="0"/>
            <a:r>
              <a:rPr lang="fr-FR" dirty="0">
                <a:solidFill>
                  <a:schemeClr val="bg2"/>
                </a:solidFill>
                <a:cs typeface="Arial" charset="0"/>
              </a:rPr>
              <a:t>Leçon 4 : Comment font les humains et les animaux pour avoir suffisamment chaud en Arctique ?</a:t>
            </a:r>
            <a:endParaRPr lang="en-US" dirty="0"/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7B9EBCF6-921A-0444-AAFE-354F82DE89CA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F59D0C09-7B96-1A4F-AA63-57815A0AB7E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DB323AE-B1AA-5246-ABA1-AD2829D45F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grpSp>
        <p:nvGrpSpPr>
          <p:cNvPr id="28" name="Group 191">
            <a:extLst>
              <a:ext uri="{FF2B5EF4-FFF2-40B4-BE49-F238E27FC236}">
                <a16:creationId xmlns:a16="http://schemas.microsoft.com/office/drawing/2014/main" id="{505D3747-6DCA-6E4D-9F90-7F784F74271B}"/>
              </a:ext>
            </a:extLst>
          </p:cNvPr>
          <p:cNvGrpSpPr/>
          <p:nvPr/>
        </p:nvGrpSpPr>
        <p:grpSpPr>
          <a:xfrm>
            <a:off x="6997373" y="4521667"/>
            <a:ext cx="1697365" cy="1697365"/>
            <a:chOff x="0" y="0"/>
            <a:chExt cx="3394729" cy="3394729"/>
          </a:xfrm>
        </p:grpSpPr>
        <p:sp>
          <p:nvSpPr>
            <p:cNvPr id="29" name="Shape 189">
              <a:extLst>
                <a:ext uri="{FF2B5EF4-FFF2-40B4-BE49-F238E27FC236}">
                  <a16:creationId xmlns:a16="http://schemas.microsoft.com/office/drawing/2014/main" id="{5B4B10FA-7373-D34A-A4FF-3F9CE3E42266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30" name="Shape 190" descr="Textfeld 23">
              <a:extLst>
                <a:ext uri="{FF2B5EF4-FFF2-40B4-BE49-F238E27FC236}">
                  <a16:creationId xmlns:a16="http://schemas.microsoft.com/office/drawing/2014/main" id="{DDFE854A-F84C-BE4B-966C-067931E57E87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800"/>
                <a:t>Nous devons voyager par </a:t>
              </a:r>
            </a:p>
            <a:p>
              <a:pPr rtl="0"/>
              <a:r>
                <a:rPr lang="fr-FR" sz="1800"/>
                <a:t>-40 °C</a:t>
              </a:r>
              <a:endParaRPr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943155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B648549-94E0-4704-B57A-5A8FF263268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d0c2b8-7301-49b5-921e-ab84ec4c20a5"/>
    <ds:schemaRef ds:uri="8dd429a2-b850-4aa5-85c2-8487e2b197c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1416DEA-8D00-4E67-B557-7A1BF7CE3126}">
  <ds:schemaRefs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8dd429a2-b850-4aa5-85c2-8487e2b197cf"/>
    <ds:schemaRef ds:uri="http://purl.org/dc/elements/1.1/"/>
    <ds:schemaRef ds:uri="http://purl.org/dc/dcmitype/"/>
    <ds:schemaRef ds:uri="http://schemas.microsoft.com/office/infopath/2007/PartnerControls"/>
    <ds:schemaRef ds:uri="7dd0c2b8-7301-49b5-921e-ab84ec4c20a5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1806</TotalTime>
  <Words>541</Words>
  <Application>Microsoft Macintosh PowerPoint</Application>
  <PresentationFormat>On-screen Show (4:3)</PresentationFormat>
  <Paragraphs>74</Paragraphs>
  <Slides>13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Sassoon San Slope</vt:lpstr>
      <vt:lpstr>Office Theme</vt:lpstr>
      <vt:lpstr>PowerPoint Presentation</vt:lpstr>
      <vt:lpstr>PowerPoint Presentation</vt:lpstr>
      <vt:lpstr>Leçon 4 : Comment font les humains et les animaux pour avoir suffisamment chaud en Arctique ?</vt:lpstr>
      <vt:lpstr>Leçon 4 : Comment font les humains et les animaux pour avoir suffisamment chaud en Arctique ?</vt:lpstr>
      <vt:lpstr>Leçon 4 : Comment font les humains et les animaux pour avoir suffisamment chaud en Arctique ?</vt:lpstr>
      <vt:lpstr>Leçon 4 : Comment font les humains et les animaux pour avoir suffisamment chaud en Arctique ?</vt:lpstr>
      <vt:lpstr>PowerPoint Presentation</vt:lpstr>
      <vt:lpstr>PowerPoint Presentation</vt:lpstr>
      <vt:lpstr>Leçon 4 : Comment font les humains et les animaux pour avoir suffisamment chaud en Arctique ?</vt:lpstr>
      <vt:lpstr>Leçon 4 : Comment font les humains et les animaux pour avoir suffisamment chaud en Arctique ?</vt:lpstr>
      <vt:lpstr>Leçon 4 : Comment font les humains et les animaux pour avoir suffisamment chaud en Arctique ?</vt:lpstr>
      <vt:lpstr>Leçon 4 : Comment font les humains et les animaux pour avoir suffisamment chaud en Arctique ?</vt:lpstr>
      <vt:lpstr>Leçon 4 : Comment font les humains et les animaux pour avoir suffisamment chaud en Arctique 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Sim Goodwin</cp:lastModifiedBy>
  <cp:revision>119</cp:revision>
  <cp:lastPrinted>2018-10-15T11:47:29Z</cp:lastPrinted>
  <dcterms:modified xsi:type="dcterms:W3CDTF">2020-04-06T16:17:18Z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